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4" r:id="rId6"/>
    <p:sldId id="285" r:id="rId7"/>
    <p:sldId id="286" r:id="rId8"/>
    <p:sldId id="287" r:id="rId9"/>
    <p:sldId id="309" r:id="rId10"/>
    <p:sldId id="289" r:id="rId11"/>
    <p:sldId id="290" r:id="rId12"/>
    <p:sldId id="291" r:id="rId13"/>
    <p:sldId id="310"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282" r:id="rId31"/>
    <p:sldId id="281" r:id="rId32"/>
    <p:sldId id="283" r:id="rId33"/>
    <p:sldId id="31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Belasting &amp; Wetgeving</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40516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a:t>
            </a:r>
            <a:r>
              <a:rPr lang="en-US" dirty="0" smtClean="0"/>
              <a:t> met BTW</a:t>
            </a:r>
            <a:endParaRPr lang="nl-NL" dirty="0"/>
          </a:p>
        </p:txBody>
      </p:sp>
      <p:sp>
        <p:nvSpPr>
          <p:cNvPr id="3" name="Tijdelijke aanduiding voor inhoud 2"/>
          <p:cNvSpPr>
            <a:spLocks noGrp="1"/>
          </p:cNvSpPr>
          <p:nvPr>
            <p:ph idx="1"/>
          </p:nvPr>
        </p:nvSpPr>
        <p:spPr/>
        <p:txBody>
          <a:bodyPr/>
          <a:lstStyle/>
          <a:p>
            <a:r>
              <a:rPr lang="nl-NL" dirty="0"/>
              <a:t>Een zak aardappels kost € 5,- incl. BTW. </a:t>
            </a:r>
            <a:endParaRPr lang="nl-NL" dirty="0" smtClean="0"/>
          </a:p>
          <a:p>
            <a:r>
              <a:rPr lang="nl-NL" dirty="0" smtClean="0"/>
              <a:t>Wat </a:t>
            </a:r>
            <a:r>
              <a:rPr lang="nl-NL" dirty="0"/>
              <a:t>is de omzet</a:t>
            </a:r>
            <a:r>
              <a:rPr lang="nl-NL" dirty="0" smtClean="0"/>
              <a:t>?</a:t>
            </a:r>
          </a:p>
          <a:p>
            <a:pPr marL="0" indent="0">
              <a:buNone/>
            </a:pPr>
            <a:endParaRPr lang="nl-NL" dirty="0"/>
          </a:p>
          <a:p>
            <a:r>
              <a:rPr lang="nl-NL" dirty="0"/>
              <a:t>Een hoofdstel wordt aangeboden voor € 63,- excl. BTW. </a:t>
            </a:r>
            <a:endParaRPr lang="nl-NL" dirty="0" smtClean="0"/>
          </a:p>
          <a:p>
            <a:r>
              <a:rPr lang="nl-NL" dirty="0" smtClean="0"/>
              <a:t>Wat </a:t>
            </a:r>
            <a:r>
              <a:rPr lang="nl-NL" dirty="0"/>
              <a:t>is de consumentenprijs?</a:t>
            </a:r>
          </a:p>
          <a:p>
            <a:endParaRPr lang="nl-NL" dirty="0"/>
          </a:p>
        </p:txBody>
      </p:sp>
    </p:spTree>
    <p:extLst>
      <p:ext uri="{BB962C8B-B14F-4D97-AF65-F5344CB8AC3E}">
        <p14:creationId xmlns:p14="http://schemas.microsoft.com/office/powerpoint/2010/main" val="254184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Stichting</a:t>
            </a:r>
            <a:endParaRPr lang="nl-NL" dirty="0"/>
          </a:p>
        </p:txBody>
      </p:sp>
      <p:sp>
        <p:nvSpPr>
          <p:cNvPr id="3" name="Tijdelijke aanduiding voor inhoud 2"/>
          <p:cNvSpPr>
            <a:spLocks noGrp="1"/>
          </p:cNvSpPr>
          <p:nvPr>
            <p:ph idx="1"/>
          </p:nvPr>
        </p:nvSpPr>
        <p:spPr/>
        <p:txBody>
          <a:bodyPr/>
          <a:lstStyle/>
          <a:p>
            <a:r>
              <a:rPr lang="nl-NL" dirty="0" smtClean="0"/>
              <a:t>Wil je </a:t>
            </a:r>
            <a:r>
              <a:rPr lang="nl-NL" dirty="0"/>
              <a:t>een bepaald doel sociaal of ideëel realiseren, zoals natuurbehoud, hulp aan andere mensen of de verspreiding van cultuur? En </a:t>
            </a:r>
            <a:r>
              <a:rPr lang="nl-NL" dirty="0" smtClean="0"/>
              <a:t>heb je hiervoor </a:t>
            </a:r>
            <a:r>
              <a:rPr lang="nl-NL" dirty="0"/>
              <a:t>een vermogen beschikbaar? Dan </a:t>
            </a:r>
            <a:r>
              <a:rPr lang="nl-NL" dirty="0" smtClean="0"/>
              <a:t>kun je </a:t>
            </a:r>
            <a:r>
              <a:rPr lang="nl-NL" dirty="0"/>
              <a:t>kiezen voor de stichting als </a:t>
            </a:r>
            <a:r>
              <a:rPr lang="nl-NL" dirty="0" smtClean="0"/>
              <a:t>rechtsvorm.</a:t>
            </a:r>
          </a:p>
          <a:p>
            <a:endParaRPr lang="nl-NL" dirty="0"/>
          </a:p>
        </p:txBody>
      </p:sp>
    </p:spTree>
    <p:extLst>
      <p:ext uri="{BB962C8B-B14F-4D97-AF65-F5344CB8AC3E}">
        <p14:creationId xmlns:p14="http://schemas.microsoft.com/office/powerpoint/2010/main" val="2177411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 stichting</a:t>
            </a:r>
            <a:endParaRPr lang="nl-NL" dirty="0"/>
          </a:p>
        </p:txBody>
      </p:sp>
      <p:sp>
        <p:nvSpPr>
          <p:cNvPr id="3" name="Tijdelijke aanduiding voor inhoud 2"/>
          <p:cNvSpPr>
            <a:spLocks noGrp="1"/>
          </p:cNvSpPr>
          <p:nvPr>
            <p:ph idx="1"/>
          </p:nvPr>
        </p:nvSpPr>
        <p:spPr>
          <a:xfrm>
            <a:off x="1295401" y="2556931"/>
            <a:ext cx="9601196" cy="3856748"/>
          </a:xfrm>
        </p:spPr>
        <p:txBody>
          <a:bodyPr>
            <a:normAutofit/>
          </a:bodyPr>
          <a:lstStyle/>
          <a:p>
            <a:r>
              <a:rPr lang="nl-NL" dirty="0" smtClean="0"/>
              <a:t>Je </a:t>
            </a:r>
            <a:r>
              <a:rPr lang="nl-NL" dirty="0"/>
              <a:t>richt een stichting op met een akte van de notaris. Hierin </a:t>
            </a:r>
            <a:r>
              <a:rPr lang="nl-NL" dirty="0" smtClean="0"/>
              <a:t>verklaar je dat je </a:t>
            </a:r>
            <a:r>
              <a:rPr lang="nl-NL" dirty="0"/>
              <a:t>de stichting in het leven roept en </a:t>
            </a:r>
            <a:r>
              <a:rPr lang="nl-NL" dirty="0" smtClean="0"/>
              <a:t>bepaal je </a:t>
            </a:r>
            <a:r>
              <a:rPr lang="nl-NL" dirty="0"/>
              <a:t>de statuten. </a:t>
            </a:r>
            <a:r>
              <a:rPr lang="nl-NL" dirty="0" smtClean="0"/>
              <a:t>Je </a:t>
            </a:r>
            <a:r>
              <a:rPr lang="nl-NL" dirty="0"/>
              <a:t>kunt een stichting alleen oprichten (ook via </a:t>
            </a:r>
            <a:r>
              <a:rPr lang="nl-NL" dirty="0" smtClean="0"/>
              <a:t>je </a:t>
            </a:r>
            <a:r>
              <a:rPr lang="nl-NL" dirty="0"/>
              <a:t>testament) of samen met anderen. Ook een rechtspersoon (zoals een bv) kan een stichting oprichten. </a:t>
            </a:r>
          </a:p>
        </p:txBody>
      </p:sp>
    </p:spTree>
    <p:extLst>
      <p:ext uri="{BB962C8B-B14F-4D97-AF65-F5344CB8AC3E}">
        <p14:creationId xmlns:p14="http://schemas.microsoft.com/office/powerpoint/2010/main" val="107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Statuten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2600" dirty="0"/>
              <a:t>In de statuten staan onder meer:</a:t>
            </a:r>
          </a:p>
          <a:p>
            <a:pPr lvl="1"/>
            <a:r>
              <a:rPr lang="nl-NL" sz="2200" dirty="0"/>
              <a:t>de naam van de stichting, met het woord 'stichting' als deel van de naam;</a:t>
            </a:r>
          </a:p>
          <a:p>
            <a:pPr lvl="1"/>
            <a:r>
              <a:rPr lang="nl-NL" sz="2200" dirty="0"/>
              <a:t>het doel van de stichting;</a:t>
            </a:r>
          </a:p>
          <a:p>
            <a:pPr lvl="1"/>
            <a:r>
              <a:rPr lang="nl-NL" sz="2200" dirty="0"/>
              <a:t>hoe bestuurders benoemd en ontslagen worden;</a:t>
            </a:r>
          </a:p>
          <a:p>
            <a:pPr lvl="1"/>
            <a:r>
              <a:rPr lang="nl-NL" sz="2200" dirty="0"/>
              <a:t>de vestigingsplaats van de stichting;</a:t>
            </a:r>
          </a:p>
          <a:p>
            <a:pPr lvl="1"/>
            <a:r>
              <a:rPr lang="nl-NL" sz="2200" dirty="0"/>
              <a:t>waar het geld naartoe gaat als de stichting wordt opgeheven.</a:t>
            </a:r>
          </a:p>
          <a:p>
            <a:pPr lvl="1"/>
            <a:r>
              <a:rPr lang="nl-NL" sz="2200" dirty="0"/>
              <a:t>Meestal staan er ook regels over de organisatie in de statuten. Als je de statuten wilt wijzigen, dan heb je ook een akte van de notaris nodig. Je moet je stichting inschrijven in het Handelsregister van de KvK</a:t>
            </a:r>
          </a:p>
          <a:p>
            <a:endParaRPr lang="nl-NL" dirty="0"/>
          </a:p>
        </p:txBody>
      </p:sp>
    </p:spTree>
    <p:extLst>
      <p:ext uri="{BB962C8B-B14F-4D97-AF65-F5344CB8AC3E}">
        <p14:creationId xmlns:p14="http://schemas.microsoft.com/office/powerpoint/2010/main" val="6509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 stichting</a:t>
            </a:r>
            <a:endParaRPr lang="nl-NL" dirty="0"/>
          </a:p>
        </p:txBody>
      </p:sp>
      <p:sp>
        <p:nvSpPr>
          <p:cNvPr id="3" name="Tijdelijke aanduiding voor inhoud 2"/>
          <p:cNvSpPr>
            <a:spLocks noGrp="1"/>
          </p:cNvSpPr>
          <p:nvPr>
            <p:ph idx="1"/>
          </p:nvPr>
        </p:nvSpPr>
        <p:spPr>
          <a:xfrm>
            <a:off x="1295401" y="2556931"/>
            <a:ext cx="9601196" cy="3560533"/>
          </a:xfrm>
        </p:spPr>
        <p:txBody>
          <a:bodyPr>
            <a:normAutofit fontScale="92500" lnSpcReduction="20000"/>
          </a:bodyPr>
          <a:lstStyle/>
          <a:p>
            <a:r>
              <a:rPr lang="nl-NL" dirty="0"/>
              <a:t>Een stichting heeft een bestuur, maar geen leden. Een stichting kan een onderneming hebben. </a:t>
            </a:r>
            <a:endParaRPr lang="nl-NL" dirty="0" smtClean="0"/>
          </a:p>
          <a:p>
            <a:r>
              <a:rPr lang="nl-NL" dirty="0" smtClean="0"/>
              <a:t>Je </a:t>
            </a:r>
            <a:r>
              <a:rPr lang="nl-NL" dirty="0"/>
              <a:t>moet de winst van de onderneming besteden aan het doel. </a:t>
            </a:r>
            <a:endParaRPr lang="nl-NL" dirty="0" smtClean="0"/>
          </a:p>
          <a:p>
            <a:r>
              <a:rPr lang="nl-NL" dirty="0" smtClean="0"/>
              <a:t>De </a:t>
            </a:r>
            <a:r>
              <a:rPr lang="nl-NL" dirty="0"/>
              <a:t>bestuurders van een stichting kunnen ook in loondienst zijn van de stichting. Dit komt niet vaak voor. Meestal krijgen de bestuurders alleen een vergoeding voor gemaakte onkosten. </a:t>
            </a:r>
            <a:endParaRPr lang="nl-NL" dirty="0" smtClean="0"/>
          </a:p>
          <a:p>
            <a:r>
              <a:rPr lang="nl-NL" dirty="0" smtClean="0"/>
              <a:t>Bij </a:t>
            </a:r>
            <a:r>
              <a:rPr lang="nl-NL" dirty="0"/>
              <a:t>een stichting die de ANBI (Algemeen Nut </a:t>
            </a:r>
            <a:r>
              <a:rPr lang="nl-NL" dirty="0" smtClean="0"/>
              <a:t>Beogende </a:t>
            </a:r>
            <a:r>
              <a:rPr lang="nl-NL" dirty="0"/>
              <a:t>Instelling) status heeft, kan een bestuurder geen loondienstverband met de ANBI hebben. Dat is niet toegestaan. </a:t>
            </a:r>
            <a:endParaRPr lang="nl-NL" dirty="0" smtClean="0"/>
          </a:p>
          <a:p>
            <a:r>
              <a:rPr lang="nl-NL" dirty="0" smtClean="0"/>
              <a:t>Een </a:t>
            </a:r>
            <a:r>
              <a:rPr lang="nl-NL" dirty="0"/>
              <a:t>stichting kan personeel in dienst nemen.</a:t>
            </a:r>
          </a:p>
        </p:txBody>
      </p:sp>
    </p:spTree>
    <p:extLst>
      <p:ext uri="{BB962C8B-B14F-4D97-AF65-F5344CB8AC3E}">
        <p14:creationId xmlns:p14="http://schemas.microsoft.com/office/powerpoint/2010/main" val="1309191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 bestuurders</a:t>
            </a:r>
            <a:endParaRPr lang="nl-NL" dirty="0"/>
          </a:p>
        </p:txBody>
      </p:sp>
      <p:sp>
        <p:nvSpPr>
          <p:cNvPr id="3" name="Tijdelijke aanduiding voor inhoud 2"/>
          <p:cNvSpPr>
            <a:spLocks noGrp="1"/>
          </p:cNvSpPr>
          <p:nvPr>
            <p:ph idx="1"/>
          </p:nvPr>
        </p:nvSpPr>
        <p:spPr/>
        <p:txBody>
          <a:bodyPr/>
          <a:lstStyle/>
          <a:p>
            <a:r>
              <a:rPr lang="nl-NL" dirty="0"/>
              <a:t>Een stichting is een rechtspersoon. Dit betekent dat de bestuurders in principe niet aansprakelijk zijn voor de schulden. Er zijn wel uitzonderingen op deze regel. Bestuurders zijn bijvoorbeeld wel aansprakelijk bij wanbestuur, of als de stichting niet is ingeschreven in het Handelsregister</a:t>
            </a:r>
          </a:p>
        </p:txBody>
      </p:sp>
    </p:spTree>
    <p:extLst>
      <p:ext uri="{BB962C8B-B14F-4D97-AF65-F5344CB8AC3E}">
        <p14:creationId xmlns:p14="http://schemas.microsoft.com/office/powerpoint/2010/main" val="226970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Vereniging</a:t>
            </a:r>
            <a:endParaRPr lang="nl-NL" dirty="0"/>
          </a:p>
        </p:txBody>
      </p:sp>
      <p:sp>
        <p:nvSpPr>
          <p:cNvPr id="3" name="Tijdelijke aanduiding voor inhoud 2"/>
          <p:cNvSpPr>
            <a:spLocks noGrp="1"/>
          </p:cNvSpPr>
          <p:nvPr>
            <p:ph idx="1"/>
          </p:nvPr>
        </p:nvSpPr>
        <p:spPr/>
        <p:txBody>
          <a:bodyPr/>
          <a:lstStyle/>
          <a:p>
            <a:r>
              <a:rPr lang="nl-NL" dirty="0" smtClean="0"/>
              <a:t>Heb je </a:t>
            </a:r>
            <a:r>
              <a:rPr lang="nl-NL" dirty="0"/>
              <a:t>een wens of doel en </a:t>
            </a:r>
            <a:r>
              <a:rPr lang="nl-NL" dirty="0" smtClean="0"/>
              <a:t>wil je </a:t>
            </a:r>
            <a:r>
              <a:rPr lang="nl-NL" dirty="0"/>
              <a:t>met anderen samenwerken om dit te bereiken? Bijvoorbeeld om </a:t>
            </a:r>
            <a:r>
              <a:rPr lang="nl-NL" dirty="0" smtClean="0"/>
              <a:t>je </a:t>
            </a:r>
            <a:r>
              <a:rPr lang="nl-NL" dirty="0"/>
              <a:t>winkelgebied te verbeteren, samen te sporten of muziek te maken? Dan </a:t>
            </a:r>
            <a:r>
              <a:rPr lang="nl-NL" dirty="0" smtClean="0"/>
              <a:t>kun je </a:t>
            </a:r>
            <a:r>
              <a:rPr lang="nl-NL" dirty="0"/>
              <a:t>kiezen voor de vereniging als </a:t>
            </a:r>
            <a:r>
              <a:rPr lang="nl-NL" dirty="0" smtClean="0"/>
              <a:t>rechtsvorm.</a:t>
            </a:r>
            <a:endParaRPr lang="nl-NL" dirty="0"/>
          </a:p>
        </p:txBody>
      </p:sp>
    </p:spTree>
    <p:extLst>
      <p:ext uri="{BB962C8B-B14F-4D97-AF65-F5344CB8AC3E}">
        <p14:creationId xmlns:p14="http://schemas.microsoft.com/office/powerpoint/2010/main" val="301194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 van een vereniging</a:t>
            </a:r>
            <a:endParaRPr lang="nl-NL" dirty="0"/>
          </a:p>
        </p:txBody>
      </p:sp>
      <p:sp>
        <p:nvSpPr>
          <p:cNvPr id="3" name="Tijdelijke aanduiding voor inhoud 2"/>
          <p:cNvSpPr>
            <a:spLocks noGrp="1"/>
          </p:cNvSpPr>
          <p:nvPr>
            <p:ph idx="1"/>
          </p:nvPr>
        </p:nvSpPr>
        <p:spPr/>
        <p:txBody>
          <a:bodyPr/>
          <a:lstStyle/>
          <a:p>
            <a:r>
              <a:rPr lang="nl-NL" dirty="0"/>
              <a:t>Een vereniging heeft minstens 2 leden;</a:t>
            </a:r>
          </a:p>
          <a:p>
            <a:r>
              <a:rPr lang="nl-NL" dirty="0"/>
              <a:t>De hoogste macht ligt bij de ledenvergadering;</a:t>
            </a:r>
          </a:p>
          <a:p>
            <a:r>
              <a:rPr lang="nl-NL" dirty="0"/>
              <a:t>De leden hebben in principe allemaal 1 stem op de ledenvergadering;</a:t>
            </a:r>
          </a:p>
          <a:p>
            <a:r>
              <a:rPr lang="nl-NL" dirty="0"/>
              <a:t>De ledenvergadering benoemt het bestuur, dat meestal uit leden </a:t>
            </a:r>
            <a:r>
              <a:rPr lang="nl-NL" dirty="0" smtClean="0"/>
              <a:t>bestaat.</a:t>
            </a:r>
            <a:endParaRPr lang="nl-NL" dirty="0"/>
          </a:p>
        </p:txBody>
      </p:sp>
    </p:spTree>
    <p:extLst>
      <p:ext uri="{BB962C8B-B14F-4D97-AF65-F5344CB8AC3E}">
        <p14:creationId xmlns:p14="http://schemas.microsoft.com/office/powerpoint/2010/main" val="2520871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verenigingen</a:t>
            </a:r>
            <a:endParaRPr lang="nl-NL" dirty="0"/>
          </a:p>
        </p:txBody>
      </p:sp>
      <p:sp>
        <p:nvSpPr>
          <p:cNvPr id="3" name="Tijdelijke aanduiding voor inhoud 2"/>
          <p:cNvSpPr>
            <a:spLocks noGrp="1"/>
          </p:cNvSpPr>
          <p:nvPr>
            <p:ph idx="1"/>
          </p:nvPr>
        </p:nvSpPr>
        <p:spPr/>
        <p:txBody>
          <a:bodyPr/>
          <a:lstStyle/>
          <a:p>
            <a:r>
              <a:rPr lang="nl-NL" dirty="0" smtClean="0"/>
              <a:t>Er zijn 2 soorten verenigingen:</a:t>
            </a:r>
          </a:p>
          <a:p>
            <a:pPr lvl="1"/>
            <a:r>
              <a:rPr lang="nl-NL" dirty="0" smtClean="0"/>
              <a:t>Vereniging met volledige rechtsbevoegdheid</a:t>
            </a:r>
          </a:p>
          <a:p>
            <a:pPr lvl="1"/>
            <a:r>
              <a:rPr lang="nl-NL" dirty="0" smtClean="0"/>
              <a:t>Vereniging met beperkte rechtsbevoegdheid</a:t>
            </a:r>
            <a:endParaRPr lang="nl-NL" dirty="0"/>
          </a:p>
        </p:txBody>
      </p:sp>
    </p:spTree>
    <p:extLst>
      <p:ext uri="{BB962C8B-B14F-4D97-AF65-F5344CB8AC3E}">
        <p14:creationId xmlns:p14="http://schemas.microsoft.com/office/powerpoint/2010/main" val="1725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Vereniging met volledige rechtsbevoegdheid</a:t>
            </a:r>
            <a:endParaRPr lang="nl-NL" dirty="0"/>
          </a:p>
        </p:txBody>
      </p:sp>
      <p:sp>
        <p:nvSpPr>
          <p:cNvPr id="3" name="Tijdelijke aanduiding voor inhoud 2"/>
          <p:cNvSpPr>
            <a:spLocks noGrp="1"/>
          </p:cNvSpPr>
          <p:nvPr>
            <p:ph idx="1"/>
          </p:nvPr>
        </p:nvSpPr>
        <p:spPr>
          <a:xfrm>
            <a:off x="1295402" y="2428142"/>
            <a:ext cx="9601196" cy="3792353"/>
          </a:xfrm>
        </p:spPr>
        <p:txBody>
          <a:bodyPr>
            <a:normAutofit fontScale="77500" lnSpcReduction="20000"/>
          </a:bodyPr>
          <a:lstStyle/>
          <a:p>
            <a:r>
              <a:rPr lang="nl-NL" sz="2900" dirty="0"/>
              <a:t>Als </a:t>
            </a:r>
            <a:r>
              <a:rPr lang="nl-NL" sz="2900" dirty="0" smtClean="0"/>
              <a:t>je </a:t>
            </a:r>
            <a:r>
              <a:rPr lang="nl-NL" sz="2900" dirty="0"/>
              <a:t>een vereniging met volledige rechtsbevoegdheid opricht, dan </a:t>
            </a:r>
            <a:r>
              <a:rPr lang="nl-NL" sz="2900" dirty="0" smtClean="0"/>
              <a:t>ben je </a:t>
            </a:r>
            <a:r>
              <a:rPr lang="nl-NL" sz="2900" dirty="0"/>
              <a:t>als bestuurder in principe niet met </a:t>
            </a:r>
            <a:r>
              <a:rPr lang="nl-NL" sz="2900" dirty="0" smtClean="0"/>
              <a:t>je </a:t>
            </a:r>
            <a:r>
              <a:rPr lang="nl-NL" sz="2900" dirty="0" err="1"/>
              <a:t>privé-vermogen</a:t>
            </a:r>
            <a:r>
              <a:rPr lang="nl-NL" sz="2900" dirty="0"/>
              <a:t> aansprakelijk voor de verplichtingen. </a:t>
            </a:r>
            <a:r>
              <a:rPr lang="nl-NL" sz="2900" dirty="0" smtClean="0"/>
              <a:t>Je </a:t>
            </a:r>
            <a:r>
              <a:rPr lang="nl-NL" sz="2900" dirty="0"/>
              <a:t>richt deze vereniging op met een akte van de notaris. In deze akte staan de statuten. Hierin staan in ieder geval:</a:t>
            </a:r>
          </a:p>
          <a:p>
            <a:pPr lvl="1"/>
            <a:r>
              <a:rPr lang="nl-NL" sz="2900" dirty="0"/>
              <a:t>naam en vestigingsplaats</a:t>
            </a:r>
          </a:p>
          <a:p>
            <a:pPr lvl="1"/>
            <a:r>
              <a:rPr lang="nl-NL" sz="2900" dirty="0"/>
              <a:t>doel (het maken van winst om onder de leden te verdelen kan geen doel zijn)</a:t>
            </a:r>
          </a:p>
          <a:p>
            <a:pPr lvl="1"/>
            <a:r>
              <a:rPr lang="nl-NL" sz="2900" dirty="0"/>
              <a:t>verplichtingen van de leden</a:t>
            </a:r>
          </a:p>
          <a:p>
            <a:pPr lvl="1"/>
            <a:r>
              <a:rPr lang="nl-NL" sz="2900" dirty="0"/>
              <a:t>wijze waarop de algemene vergadering bijeen wordt geroepen</a:t>
            </a:r>
          </a:p>
          <a:p>
            <a:pPr lvl="1"/>
            <a:r>
              <a:rPr lang="nl-NL" sz="2900" dirty="0"/>
              <a:t>regels voor benoeming en ontslag bestuurders</a:t>
            </a:r>
          </a:p>
          <a:p>
            <a:pPr lvl="1"/>
            <a:r>
              <a:rPr lang="nl-NL" sz="2900" dirty="0"/>
              <a:t>bestemming van het overschot na ontbinding.</a:t>
            </a:r>
          </a:p>
          <a:p>
            <a:endParaRPr lang="nl-NL" dirty="0"/>
          </a:p>
        </p:txBody>
      </p:sp>
    </p:spTree>
    <p:extLst>
      <p:ext uri="{BB962C8B-B14F-4D97-AF65-F5344CB8AC3E}">
        <p14:creationId xmlns:p14="http://schemas.microsoft.com/office/powerpoint/2010/main" val="3781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en-US" dirty="0" smtClean="0">
                <a:solidFill>
                  <a:schemeClr val="tx1"/>
                </a:solidFill>
              </a:rPr>
              <a:t>Les 1: </a:t>
            </a:r>
            <a:r>
              <a:rPr lang="nl-NL" dirty="0" smtClean="0">
                <a:solidFill>
                  <a:schemeClr val="tx1"/>
                </a:solidFill>
              </a:rPr>
              <a:t>Rechtsvormen</a:t>
            </a:r>
          </a:p>
          <a:p>
            <a:r>
              <a:rPr lang="nl-NL" dirty="0" smtClean="0">
                <a:solidFill>
                  <a:srgbClr val="FF0000"/>
                </a:solidFill>
              </a:rPr>
              <a:t>Les 2: Rechtsvormen</a:t>
            </a:r>
          </a:p>
          <a:p>
            <a:r>
              <a:rPr lang="nl-NL" dirty="0" smtClean="0"/>
              <a:t>Les 3: Belastingen</a:t>
            </a:r>
          </a:p>
          <a:p>
            <a:r>
              <a:rPr lang="nl-NL" dirty="0" smtClean="0"/>
              <a:t>Les 4: Verzekeringen</a:t>
            </a:r>
          </a:p>
          <a:p>
            <a:r>
              <a:rPr lang="nl-NL" dirty="0" err="1"/>
              <a:t>Powerpoint</a:t>
            </a:r>
            <a:r>
              <a:rPr lang="nl-NL" dirty="0"/>
              <a:t> zelfstudie</a:t>
            </a:r>
          </a:p>
          <a:p>
            <a:r>
              <a:rPr lang="nl-NL"/>
              <a:t>Les 5: Toets</a:t>
            </a:r>
            <a:endParaRPr lang="nl-NL" dirty="0"/>
          </a:p>
        </p:txBody>
      </p:sp>
    </p:spTree>
    <p:extLst>
      <p:ext uri="{BB962C8B-B14F-4D97-AF65-F5344CB8AC3E}">
        <p14:creationId xmlns:p14="http://schemas.microsoft.com/office/powerpoint/2010/main" val="19874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Vereniging met volledige rechtsbevoegdheid</a:t>
            </a:r>
            <a:endParaRPr lang="nl-NL" dirty="0"/>
          </a:p>
        </p:txBody>
      </p:sp>
      <p:sp>
        <p:nvSpPr>
          <p:cNvPr id="3" name="Tijdelijke aanduiding voor inhoud 2"/>
          <p:cNvSpPr>
            <a:spLocks noGrp="1"/>
          </p:cNvSpPr>
          <p:nvPr>
            <p:ph idx="1"/>
          </p:nvPr>
        </p:nvSpPr>
        <p:spPr/>
        <p:txBody>
          <a:bodyPr/>
          <a:lstStyle/>
          <a:p>
            <a:r>
              <a:rPr lang="nl-NL" dirty="0"/>
              <a:t>Ook als je de statuten wilt wijzigen, moet je langs de notaris. Naast statuten hebben veel verenigingen een huishoudelijk reglement, waarin de praktische zaken zijn geregeld. Hiervoor heb je geen notaris nodig. Een vereniging met rechtsbevoegdheid moet zich inschrijven in het Handelsregister.</a:t>
            </a:r>
          </a:p>
          <a:p>
            <a:endParaRPr lang="nl-NL" dirty="0"/>
          </a:p>
        </p:txBody>
      </p:sp>
    </p:spTree>
    <p:extLst>
      <p:ext uri="{BB962C8B-B14F-4D97-AF65-F5344CB8AC3E}">
        <p14:creationId xmlns:p14="http://schemas.microsoft.com/office/powerpoint/2010/main" val="866080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Vereniging met beperkte rechtsbevoegdheid</a:t>
            </a:r>
            <a:endParaRPr lang="nl-NL" dirty="0"/>
          </a:p>
        </p:txBody>
      </p:sp>
      <p:sp>
        <p:nvSpPr>
          <p:cNvPr id="3" name="Tijdelijke aanduiding voor inhoud 2"/>
          <p:cNvSpPr>
            <a:spLocks noGrp="1"/>
          </p:cNvSpPr>
          <p:nvPr>
            <p:ph idx="1"/>
          </p:nvPr>
        </p:nvSpPr>
        <p:spPr/>
        <p:txBody>
          <a:bodyPr/>
          <a:lstStyle/>
          <a:p>
            <a:r>
              <a:rPr lang="nl-NL" dirty="0"/>
              <a:t>Als </a:t>
            </a:r>
            <a:r>
              <a:rPr lang="nl-NL" dirty="0" smtClean="0"/>
              <a:t>je jou </a:t>
            </a:r>
            <a:r>
              <a:rPr lang="nl-NL" dirty="0"/>
              <a:t>vereniging niet via de notaris opricht, dan </a:t>
            </a:r>
            <a:r>
              <a:rPr lang="nl-NL" dirty="0" smtClean="0"/>
              <a:t>heb je </a:t>
            </a:r>
            <a:r>
              <a:rPr lang="nl-NL" dirty="0"/>
              <a:t>een vereniging met beperkte rechtsbevoegdheid. </a:t>
            </a:r>
            <a:r>
              <a:rPr lang="nl-NL" dirty="0" smtClean="0"/>
              <a:t>Je </a:t>
            </a:r>
            <a:r>
              <a:rPr lang="nl-NL" dirty="0"/>
              <a:t>bent als bestuurder met </a:t>
            </a:r>
            <a:r>
              <a:rPr lang="nl-NL" dirty="0" smtClean="0"/>
              <a:t>je </a:t>
            </a:r>
            <a:r>
              <a:rPr lang="nl-NL" dirty="0" err="1"/>
              <a:t>privé-vermogen</a:t>
            </a:r>
            <a:r>
              <a:rPr lang="nl-NL" dirty="0"/>
              <a:t> aansprakelijk voor de verplichtingen. </a:t>
            </a:r>
            <a:endParaRPr lang="nl-NL" dirty="0" smtClean="0"/>
          </a:p>
          <a:p>
            <a:r>
              <a:rPr lang="nl-NL" dirty="0" smtClean="0"/>
              <a:t>Je </a:t>
            </a:r>
            <a:r>
              <a:rPr lang="nl-NL" dirty="0"/>
              <a:t>kunt </a:t>
            </a:r>
            <a:r>
              <a:rPr lang="nl-NL" dirty="0" smtClean="0"/>
              <a:t>je </a:t>
            </a:r>
            <a:r>
              <a:rPr lang="nl-NL" dirty="0"/>
              <a:t>aansprakelijkheid wel beperken door de vereniging in te schrijven in het Handelsregister. De vereniging kan niets erven en geen registergoederen (zoals een pand) verkrijgen.</a:t>
            </a:r>
          </a:p>
        </p:txBody>
      </p:sp>
    </p:spTree>
    <p:extLst>
      <p:ext uri="{BB962C8B-B14F-4D97-AF65-F5344CB8AC3E}">
        <p14:creationId xmlns:p14="http://schemas.microsoft.com/office/powerpoint/2010/main" val="1241011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Vereniging</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Heb je een vereniging met </a:t>
            </a:r>
            <a:r>
              <a:rPr lang="nl-NL" dirty="0"/>
              <a:t>volledige rechtsbevoegdheid? </a:t>
            </a:r>
            <a:endParaRPr lang="nl-NL" dirty="0" smtClean="0"/>
          </a:p>
          <a:p>
            <a:pPr lvl="1"/>
            <a:r>
              <a:rPr lang="nl-NL" dirty="0" smtClean="0"/>
              <a:t>Dan </a:t>
            </a:r>
            <a:r>
              <a:rPr lang="nl-NL" dirty="0"/>
              <a:t>is inschrijving in het Handelsregister verplicht. </a:t>
            </a:r>
            <a:r>
              <a:rPr lang="nl-NL" dirty="0" smtClean="0"/>
              <a:t>Je </a:t>
            </a:r>
            <a:r>
              <a:rPr lang="nl-NL" dirty="0"/>
              <a:t>bent persoonlijk aansprakelijk zolang </a:t>
            </a:r>
            <a:r>
              <a:rPr lang="nl-NL" dirty="0" smtClean="0"/>
              <a:t>je </a:t>
            </a:r>
            <a:r>
              <a:rPr lang="nl-NL" dirty="0"/>
              <a:t>dit niet </a:t>
            </a:r>
            <a:r>
              <a:rPr lang="nl-NL" dirty="0" smtClean="0"/>
              <a:t>hebt </a:t>
            </a:r>
            <a:r>
              <a:rPr lang="nl-NL" dirty="0"/>
              <a:t>gedaan. Meestal verzorgt de notaris de inschrijving, maar vraag hier wel bevestiging van</a:t>
            </a:r>
            <a:r>
              <a:rPr lang="nl-NL" dirty="0" smtClean="0"/>
              <a:t>.</a:t>
            </a:r>
            <a:endParaRPr lang="nl-NL" dirty="0"/>
          </a:p>
          <a:p>
            <a:r>
              <a:rPr lang="nl-NL" dirty="0"/>
              <a:t>Een vereniging is een rechtspersoon. Dit betekent dat de bestuurders in principe niet aansprakelijk zijn voor de schulden. </a:t>
            </a:r>
            <a:endParaRPr lang="nl-NL" dirty="0" smtClean="0"/>
          </a:p>
          <a:p>
            <a:pPr lvl="1"/>
            <a:r>
              <a:rPr lang="nl-NL" dirty="0" smtClean="0"/>
              <a:t>Er </a:t>
            </a:r>
            <a:r>
              <a:rPr lang="nl-NL" dirty="0"/>
              <a:t>zijn wel uitzonderingen op deze regel. Bestuurders zijn bijvoorbeeld wel aansprakelijk bij wanbestuur, of als de vereniging niet is ingeschreven in het Handelsregister.</a:t>
            </a:r>
            <a:endParaRPr lang="nl-NL" dirty="0" smtClean="0"/>
          </a:p>
        </p:txBody>
      </p:sp>
    </p:spTree>
    <p:extLst>
      <p:ext uri="{BB962C8B-B14F-4D97-AF65-F5344CB8AC3E}">
        <p14:creationId xmlns:p14="http://schemas.microsoft.com/office/powerpoint/2010/main" val="12228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Vereniging</a:t>
            </a:r>
            <a:endParaRPr lang="nl-NL" dirty="0"/>
          </a:p>
        </p:txBody>
      </p:sp>
      <p:sp>
        <p:nvSpPr>
          <p:cNvPr id="3" name="Tijdelijke aanduiding voor inhoud 2"/>
          <p:cNvSpPr>
            <a:spLocks noGrp="1"/>
          </p:cNvSpPr>
          <p:nvPr>
            <p:ph idx="1"/>
          </p:nvPr>
        </p:nvSpPr>
        <p:spPr/>
        <p:txBody>
          <a:bodyPr>
            <a:normAutofit/>
          </a:bodyPr>
          <a:lstStyle/>
          <a:p>
            <a:r>
              <a:rPr lang="nl-NL" dirty="0"/>
              <a:t>Verenigingen kunnen werknemers in dienst </a:t>
            </a:r>
            <a:r>
              <a:rPr lang="nl-NL" dirty="0" smtClean="0"/>
              <a:t>hebben.</a:t>
            </a:r>
          </a:p>
          <a:p>
            <a:r>
              <a:rPr lang="nl-NL" dirty="0" smtClean="0"/>
              <a:t>Ontbinding</a:t>
            </a:r>
            <a:r>
              <a:rPr lang="en-US" dirty="0" smtClean="0"/>
              <a:t>:</a:t>
            </a:r>
          </a:p>
          <a:p>
            <a:pPr lvl="1"/>
            <a:r>
              <a:rPr lang="nl-NL" dirty="0"/>
              <a:t>Ontbinding van een vereniging kan onder meer als de algemene vergadering de </a:t>
            </a:r>
            <a:r>
              <a:rPr lang="nl-NL" dirty="0" smtClean="0"/>
              <a:t>vereniging </a:t>
            </a:r>
            <a:r>
              <a:rPr lang="nl-NL" dirty="0"/>
              <a:t>opheft, door het ontbreken van leden of bij faillissement</a:t>
            </a:r>
            <a:r>
              <a:rPr lang="nl-NL" dirty="0" smtClean="0"/>
              <a:t>.</a:t>
            </a:r>
          </a:p>
          <a:p>
            <a:r>
              <a:rPr lang="nl-NL" dirty="0" smtClean="0"/>
              <a:t>Voorbeelden van verenigingen:</a:t>
            </a:r>
          </a:p>
          <a:p>
            <a:pPr lvl="1"/>
            <a:r>
              <a:rPr lang="nl-NL" dirty="0" smtClean="0"/>
              <a:t>Hobbyclubs, Sportverenigingen, Politieke partijen, Vereniging van Eigenaren (koopflats), Brancheverenigingen, Vakbond en vele anderen</a:t>
            </a:r>
            <a:r>
              <a:rPr lang="en-US" dirty="0" smtClean="0"/>
              <a:t>.</a:t>
            </a:r>
            <a:endParaRPr lang="en-US" dirty="0"/>
          </a:p>
          <a:p>
            <a:pPr lvl="1"/>
            <a:endParaRPr lang="nl-NL" dirty="0"/>
          </a:p>
        </p:txBody>
      </p:sp>
    </p:spTree>
    <p:extLst>
      <p:ext uri="{BB962C8B-B14F-4D97-AF65-F5344CB8AC3E}">
        <p14:creationId xmlns:p14="http://schemas.microsoft.com/office/powerpoint/2010/main" val="29976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Coöperatie </a:t>
            </a:r>
            <a:endParaRPr lang="nl-NL" dirty="0"/>
          </a:p>
        </p:txBody>
      </p:sp>
      <p:sp>
        <p:nvSpPr>
          <p:cNvPr id="3" name="Tijdelijke aanduiding voor inhoud 2"/>
          <p:cNvSpPr>
            <a:spLocks noGrp="1"/>
          </p:cNvSpPr>
          <p:nvPr>
            <p:ph idx="1"/>
          </p:nvPr>
        </p:nvSpPr>
        <p:spPr/>
        <p:txBody>
          <a:bodyPr/>
          <a:lstStyle/>
          <a:p>
            <a:r>
              <a:rPr lang="nl-NL" dirty="0" smtClean="0"/>
              <a:t>Wil je als </a:t>
            </a:r>
            <a:r>
              <a:rPr lang="nl-NL" dirty="0"/>
              <a:t>individuele ondernemer profiteren van de voordelen van een collectief? Bijvoorbeeld van gezamenlijke inkoop of marketing? </a:t>
            </a:r>
            <a:endParaRPr lang="nl-NL" dirty="0" smtClean="0"/>
          </a:p>
          <a:p>
            <a:pPr lvl="1"/>
            <a:r>
              <a:rPr lang="nl-NL" dirty="0" smtClean="0"/>
              <a:t>Dan </a:t>
            </a:r>
            <a:r>
              <a:rPr lang="nl-NL" dirty="0"/>
              <a:t>is de rechtsvorm coöperatie </a:t>
            </a:r>
            <a:r>
              <a:rPr lang="nl-NL" dirty="0" smtClean="0"/>
              <a:t>iets </a:t>
            </a:r>
            <a:r>
              <a:rPr lang="nl-NL" dirty="0"/>
              <a:t>voor </a:t>
            </a:r>
            <a:r>
              <a:rPr lang="nl-NL" dirty="0" smtClean="0"/>
              <a:t>jou. </a:t>
            </a:r>
            <a:r>
              <a:rPr lang="nl-NL" dirty="0"/>
              <a:t>Deze vorm kan ook geschikt zijn als </a:t>
            </a:r>
            <a:r>
              <a:rPr lang="nl-NL" dirty="0" smtClean="0"/>
              <a:t>je </a:t>
            </a:r>
            <a:r>
              <a:rPr lang="nl-NL" dirty="0"/>
              <a:t>klanten steeds vaker eisen stellen aan </a:t>
            </a:r>
            <a:r>
              <a:rPr lang="nl-NL" dirty="0" smtClean="0"/>
              <a:t>je </a:t>
            </a:r>
            <a:r>
              <a:rPr lang="nl-NL" dirty="0"/>
              <a:t>dienstverlening. </a:t>
            </a:r>
            <a:endParaRPr lang="nl-NL" dirty="0" smtClean="0"/>
          </a:p>
          <a:p>
            <a:pPr lvl="1"/>
            <a:r>
              <a:rPr lang="nl-NL" dirty="0" smtClean="0"/>
              <a:t>Als </a:t>
            </a:r>
            <a:r>
              <a:rPr lang="nl-NL" dirty="0"/>
              <a:t>individuele ondernemer </a:t>
            </a:r>
            <a:r>
              <a:rPr lang="nl-NL" dirty="0" smtClean="0"/>
              <a:t>kun je</a:t>
            </a:r>
            <a:r>
              <a:rPr lang="nl-NL" dirty="0"/>
              <a:t> bijvoorbeeld in de problemen komen als </a:t>
            </a:r>
            <a:r>
              <a:rPr lang="nl-NL" dirty="0" smtClean="0"/>
              <a:t>je</a:t>
            </a:r>
            <a:r>
              <a:rPr lang="nl-NL" dirty="0"/>
              <a:t> ziek wordt. Bij een coöperatie kunnen andere leden dan </a:t>
            </a:r>
            <a:r>
              <a:rPr lang="nl-NL" dirty="0" smtClean="0"/>
              <a:t>jou </a:t>
            </a:r>
            <a:r>
              <a:rPr lang="nl-NL" dirty="0"/>
              <a:t>werk overnemen</a:t>
            </a:r>
            <a:r>
              <a:rPr lang="nl-NL" dirty="0" smtClean="0"/>
              <a:t>.</a:t>
            </a:r>
          </a:p>
          <a:p>
            <a:endParaRPr lang="nl-NL" dirty="0"/>
          </a:p>
        </p:txBody>
      </p:sp>
    </p:spTree>
    <p:extLst>
      <p:ext uri="{BB962C8B-B14F-4D97-AF65-F5344CB8AC3E}">
        <p14:creationId xmlns:p14="http://schemas.microsoft.com/office/powerpoint/2010/main" val="2047096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Coöperatie</a:t>
            </a:r>
            <a:endParaRPr lang="nl-NL" dirty="0"/>
          </a:p>
        </p:txBody>
      </p:sp>
      <p:sp>
        <p:nvSpPr>
          <p:cNvPr id="3" name="Tijdelijke aanduiding voor inhoud 2"/>
          <p:cNvSpPr>
            <a:spLocks noGrp="1"/>
          </p:cNvSpPr>
          <p:nvPr>
            <p:ph idx="1"/>
          </p:nvPr>
        </p:nvSpPr>
        <p:spPr/>
        <p:txBody>
          <a:bodyPr/>
          <a:lstStyle/>
          <a:p>
            <a:r>
              <a:rPr lang="nl-NL" dirty="0"/>
              <a:t>Een coöperatie is een speciale vereniging, die overeenkomsten aangaat met en voor haar leden. </a:t>
            </a:r>
            <a:endParaRPr lang="nl-NL" dirty="0" smtClean="0"/>
          </a:p>
          <a:p>
            <a:r>
              <a:rPr lang="nl-NL" dirty="0" smtClean="0"/>
              <a:t>Veel </a:t>
            </a:r>
            <a:r>
              <a:rPr lang="nl-NL" dirty="0"/>
              <a:t>voorkomende coöperaties voor ondernemers zijn de </a:t>
            </a:r>
            <a:endParaRPr lang="nl-NL" dirty="0" smtClean="0"/>
          </a:p>
          <a:p>
            <a:pPr lvl="1"/>
            <a:r>
              <a:rPr lang="nl-NL" dirty="0" smtClean="0"/>
              <a:t>Bedrijfscoöperatie;</a:t>
            </a:r>
          </a:p>
          <a:p>
            <a:pPr lvl="1"/>
            <a:r>
              <a:rPr lang="nl-NL" dirty="0"/>
              <a:t>O</a:t>
            </a:r>
            <a:r>
              <a:rPr lang="nl-NL" dirty="0" smtClean="0"/>
              <a:t>ndernemerscoöperatie</a:t>
            </a:r>
            <a:r>
              <a:rPr lang="nl-NL" dirty="0"/>
              <a:t>.</a:t>
            </a:r>
          </a:p>
        </p:txBody>
      </p:sp>
    </p:spTree>
    <p:extLst>
      <p:ext uri="{BB962C8B-B14F-4D97-AF65-F5344CB8AC3E}">
        <p14:creationId xmlns:p14="http://schemas.microsoft.com/office/powerpoint/2010/main" val="1721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Bedrijfscoöperatie</a:t>
            </a:r>
            <a:endParaRPr lang="nl-NL" dirty="0"/>
          </a:p>
        </p:txBody>
      </p:sp>
      <p:sp>
        <p:nvSpPr>
          <p:cNvPr id="3" name="Tijdelijke aanduiding voor inhoud 2"/>
          <p:cNvSpPr>
            <a:spLocks noGrp="1"/>
          </p:cNvSpPr>
          <p:nvPr>
            <p:ph idx="1"/>
          </p:nvPr>
        </p:nvSpPr>
        <p:spPr/>
        <p:txBody>
          <a:bodyPr/>
          <a:lstStyle/>
          <a:p>
            <a:r>
              <a:rPr lang="nl-NL" dirty="0"/>
              <a:t>Een bedrijfscoöperatie behartigt bepaalde zakelijke belangen van haar leden, zoals inkoop of reclame</a:t>
            </a:r>
            <a:r>
              <a:rPr lang="nl-NL" dirty="0" smtClean="0"/>
              <a:t>.</a:t>
            </a:r>
          </a:p>
          <a:p>
            <a:r>
              <a:rPr lang="nl-NL" dirty="0" smtClean="0"/>
              <a:t> </a:t>
            </a:r>
            <a:r>
              <a:rPr lang="nl-NL" dirty="0"/>
              <a:t>Een bekend voorbeeld is </a:t>
            </a:r>
            <a:r>
              <a:rPr lang="nl-NL" dirty="0" err="1" smtClean="0"/>
              <a:t>FrieslandCampina</a:t>
            </a:r>
            <a:r>
              <a:rPr lang="nl-NL" dirty="0" smtClean="0"/>
              <a:t>.</a:t>
            </a:r>
          </a:p>
          <a:p>
            <a:pPr lvl="1"/>
            <a:r>
              <a:rPr lang="nl-NL" dirty="0"/>
              <a:t>E</a:t>
            </a:r>
            <a:r>
              <a:rPr lang="nl-NL" dirty="0" smtClean="0"/>
              <a:t>en </a:t>
            </a:r>
            <a:r>
              <a:rPr lang="nl-NL" dirty="0"/>
              <a:t>grote zuivelcoöperatie. De leden zijn aangesloten melkveehouders, die meedelen in de winst.</a:t>
            </a:r>
          </a:p>
        </p:txBody>
      </p:sp>
    </p:spTree>
    <p:extLst>
      <p:ext uri="{BB962C8B-B14F-4D97-AF65-F5344CB8AC3E}">
        <p14:creationId xmlns:p14="http://schemas.microsoft.com/office/powerpoint/2010/main" val="4269887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Ondernemerscoöperatie</a:t>
            </a:r>
            <a:endParaRPr lang="nl-NL" dirty="0"/>
          </a:p>
        </p:txBody>
      </p:sp>
      <p:sp>
        <p:nvSpPr>
          <p:cNvPr id="3" name="Tijdelijke aanduiding voor inhoud 2"/>
          <p:cNvSpPr>
            <a:spLocks noGrp="1"/>
          </p:cNvSpPr>
          <p:nvPr>
            <p:ph idx="1"/>
          </p:nvPr>
        </p:nvSpPr>
        <p:spPr>
          <a:xfrm>
            <a:off x="1295401" y="2556931"/>
            <a:ext cx="9601196" cy="3393107"/>
          </a:xfrm>
        </p:spPr>
        <p:txBody>
          <a:bodyPr>
            <a:normAutofit lnSpcReduction="10000"/>
          </a:bodyPr>
          <a:lstStyle/>
          <a:p>
            <a:r>
              <a:rPr lang="nl-NL" dirty="0"/>
              <a:t>De ondernemerscoöperatie is een coöperatie waarbij alle leden zelfstandig samenwerken, bijvoorbeeld aan een project. </a:t>
            </a:r>
            <a:endParaRPr lang="nl-NL" dirty="0" smtClean="0"/>
          </a:p>
          <a:p>
            <a:r>
              <a:rPr lang="nl-NL" dirty="0" smtClean="0"/>
              <a:t>Deze </a:t>
            </a:r>
            <a:r>
              <a:rPr lang="nl-NL" dirty="0"/>
              <a:t>coöperatievorm is onder meer geschikt voor </a:t>
            </a:r>
            <a:r>
              <a:rPr lang="nl-NL" dirty="0" err="1"/>
              <a:t>zzp’ers</a:t>
            </a:r>
            <a:r>
              <a:rPr lang="nl-NL" dirty="0"/>
              <a:t>. </a:t>
            </a:r>
            <a:endParaRPr lang="nl-NL" dirty="0" smtClean="0"/>
          </a:p>
          <a:p>
            <a:pPr lvl="1"/>
            <a:r>
              <a:rPr lang="nl-NL" dirty="0" smtClean="0"/>
              <a:t>Die </a:t>
            </a:r>
            <a:r>
              <a:rPr lang="nl-NL" dirty="0"/>
              <a:t>kunnen gezamenlijk een bepaalde klus of project doen, die zij in hun eentje niet kunnen aannemen of uitvoeren. </a:t>
            </a:r>
            <a:endParaRPr lang="nl-NL" dirty="0" smtClean="0"/>
          </a:p>
          <a:p>
            <a:pPr lvl="1"/>
            <a:r>
              <a:rPr lang="nl-NL" dirty="0" smtClean="0"/>
              <a:t>Voor </a:t>
            </a:r>
            <a:r>
              <a:rPr lang="nl-NL" dirty="0"/>
              <a:t>de klant heeft dat als voordeel dat hij één aanspreekpunt heeft en dat hij meer zekerheid heeft over het op tijd afronden van het project. </a:t>
            </a:r>
            <a:endParaRPr lang="nl-NL" dirty="0" smtClean="0"/>
          </a:p>
          <a:p>
            <a:pPr lvl="1"/>
            <a:r>
              <a:rPr lang="nl-NL" dirty="0" smtClean="0"/>
              <a:t>Let </a:t>
            </a:r>
            <a:r>
              <a:rPr lang="nl-NL" dirty="0"/>
              <a:t>op: leden die aan zo’n project deelnemen </a:t>
            </a:r>
            <a:r>
              <a:rPr lang="nl-NL" dirty="0" smtClean="0"/>
              <a:t>moeten </a:t>
            </a:r>
            <a:r>
              <a:rPr lang="nl-NL" dirty="0"/>
              <a:t>ook nog andere opdrachtgevers hebben om te worden beschouwd als ondernemer voor de inkomstenbelasting.</a:t>
            </a:r>
          </a:p>
        </p:txBody>
      </p:sp>
    </p:spTree>
    <p:extLst>
      <p:ext uri="{BB962C8B-B14F-4D97-AF65-F5344CB8AC3E}">
        <p14:creationId xmlns:p14="http://schemas.microsoft.com/office/powerpoint/2010/main" val="34212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 Coöperatie</a:t>
            </a:r>
            <a:endParaRPr lang="nl-NL" dirty="0"/>
          </a:p>
        </p:txBody>
      </p:sp>
      <p:sp>
        <p:nvSpPr>
          <p:cNvPr id="3" name="Tijdelijke aanduiding voor inhoud 2"/>
          <p:cNvSpPr>
            <a:spLocks noGrp="1"/>
          </p:cNvSpPr>
          <p:nvPr>
            <p:ph idx="1"/>
          </p:nvPr>
        </p:nvSpPr>
        <p:spPr>
          <a:xfrm>
            <a:off x="1295402" y="2428142"/>
            <a:ext cx="9601196" cy="3689323"/>
          </a:xfrm>
        </p:spPr>
        <p:txBody>
          <a:bodyPr>
            <a:normAutofit fontScale="92500"/>
          </a:bodyPr>
          <a:lstStyle/>
          <a:p>
            <a:r>
              <a:rPr lang="nl-NL" dirty="0" smtClean="0"/>
              <a:t>Je </a:t>
            </a:r>
            <a:r>
              <a:rPr lang="nl-NL" dirty="0"/>
              <a:t>kunt met minimaal één partner een coöperatie oprichten. </a:t>
            </a:r>
            <a:endParaRPr lang="nl-NL" dirty="0" smtClean="0"/>
          </a:p>
          <a:p>
            <a:r>
              <a:rPr lang="nl-NL" dirty="0" smtClean="0"/>
              <a:t>De </a:t>
            </a:r>
            <a:r>
              <a:rPr lang="nl-NL" dirty="0"/>
              <a:t>hoogste zeggenschap ligt bij de Algemene Ledenvergadering. </a:t>
            </a:r>
            <a:endParaRPr lang="nl-NL" dirty="0" smtClean="0"/>
          </a:p>
          <a:p>
            <a:pPr lvl="1"/>
            <a:r>
              <a:rPr lang="nl-NL" dirty="0" smtClean="0"/>
              <a:t>Deze </a:t>
            </a:r>
            <a:r>
              <a:rPr lang="nl-NL" dirty="0"/>
              <a:t>vergadering benoemt het bestuur. </a:t>
            </a:r>
            <a:endParaRPr lang="nl-NL" dirty="0" smtClean="0"/>
          </a:p>
          <a:p>
            <a:r>
              <a:rPr lang="nl-NL" dirty="0" smtClean="0"/>
              <a:t>Voor </a:t>
            </a:r>
            <a:r>
              <a:rPr lang="nl-NL" dirty="0"/>
              <a:t>de oprichting laat </a:t>
            </a:r>
            <a:r>
              <a:rPr lang="nl-NL" dirty="0" smtClean="0"/>
              <a:t>je </a:t>
            </a:r>
            <a:r>
              <a:rPr lang="nl-NL" dirty="0"/>
              <a:t>een akte opmaken bij de notaris en laat </a:t>
            </a:r>
            <a:r>
              <a:rPr lang="nl-NL" dirty="0" smtClean="0"/>
              <a:t>je </a:t>
            </a:r>
            <a:r>
              <a:rPr lang="nl-NL" dirty="0"/>
              <a:t>de coöperatie inschrijven in het Handelsregister. </a:t>
            </a:r>
            <a:endParaRPr lang="nl-NL" dirty="0" smtClean="0"/>
          </a:p>
          <a:p>
            <a:pPr lvl="1"/>
            <a:r>
              <a:rPr lang="nl-NL" dirty="0" smtClean="0"/>
              <a:t>De </a:t>
            </a:r>
            <a:r>
              <a:rPr lang="nl-NL" dirty="0"/>
              <a:t>leden betalen mee aan de kosten voor oprichting en het in stand houden van de coöperatie. </a:t>
            </a:r>
            <a:endParaRPr lang="nl-NL" dirty="0" smtClean="0"/>
          </a:p>
          <a:p>
            <a:r>
              <a:rPr lang="nl-NL" dirty="0" smtClean="0"/>
              <a:t>Winst </a:t>
            </a:r>
            <a:r>
              <a:rPr lang="nl-NL" dirty="0"/>
              <a:t>kan bijvoorbeeld worden verdeeld op basis van het werk dat een lid voor de coöperatie heeft uitgevoerd. De leden mogen hier zelf afspraken over maken.</a:t>
            </a:r>
          </a:p>
        </p:txBody>
      </p:sp>
    </p:spTree>
    <p:extLst>
      <p:ext uri="{BB962C8B-B14F-4D97-AF65-F5344CB8AC3E}">
        <p14:creationId xmlns:p14="http://schemas.microsoft.com/office/powerpoint/2010/main" val="10305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 Coöperatie</a:t>
            </a:r>
            <a:endParaRPr lang="nl-NL" dirty="0"/>
          </a:p>
        </p:txBody>
      </p:sp>
      <p:sp>
        <p:nvSpPr>
          <p:cNvPr id="3" name="Tijdelijke aanduiding voor inhoud 2"/>
          <p:cNvSpPr>
            <a:spLocks noGrp="1"/>
          </p:cNvSpPr>
          <p:nvPr>
            <p:ph idx="1"/>
          </p:nvPr>
        </p:nvSpPr>
        <p:spPr/>
        <p:txBody>
          <a:bodyPr>
            <a:normAutofit lnSpcReduction="10000"/>
          </a:bodyPr>
          <a:lstStyle/>
          <a:p>
            <a:r>
              <a:rPr lang="nl-NL" dirty="0"/>
              <a:t>De coöperatie is als rechtspersoon aansprakelijk. </a:t>
            </a:r>
            <a:endParaRPr lang="nl-NL" dirty="0" smtClean="0"/>
          </a:p>
          <a:p>
            <a:r>
              <a:rPr lang="nl-NL" dirty="0" smtClean="0"/>
              <a:t>Als je </a:t>
            </a:r>
            <a:r>
              <a:rPr lang="nl-NL" dirty="0"/>
              <a:t>coöperatie wordt ontbonden en er zijn schulden, dan </a:t>
            </a:r>
            <a:r>
              <a:rPr lang="nl-NL" dirty="0" smtClean="0"/>
              <a:t>ben jij samen met je </a:t>
            </a:r>
            <a:r>
              <a:rPr lang="nl-NL" dirty="0"/>
              <a:t>medeleden voor een gelijk deel aansprakelijk hiervoor</a:t>
            </a:r>
            <a:r>
              <a:rPr lang="nl-NL" dirty="0" smtClean="0"/>
              <a:t>.</a:t>
            </a:r>
          </a:p>
          <a:p>
            <a:r>
              <a:rPr lang="nl-NL" dirty="0" smtClean="0"/>
              <a:t>Wil je </a:t>
            </a:r>
            <a:r>
              <a:rPr lang="nl-NL" dirty="0"/>
              <a:t>de aansprakelijkheid uitsluiten? </a:t>
            </a:r>
            <a:endParaRPr lang="nl-NL" dirty="0" smtClean="0"/>
          </a:p>
          <a:p>
            <a:pPr lvl="1"/>
            <a:r>
              <a:rPr lang="nl-NL" dirty="0" smtClean="0"/>
              <a:t>Dat </a:t>
            </a:r>
            <a:r>
              <a:rPr lang="nl-NL" dirty="0"/>
              <a:t>kan als </a:t>
            </a:r>
            <a:r>
              <a:rPr lang="nl-NL" dirty="0" smtClean="0"/>
              <a:t>je </a:t>
            </a:r>
            <a:r>
              <a:rPr lang="nl-NL" dirty="0"/>
              <a:t>een 'coöperatie met beperkte aansprakelijkheid' (BA) of een 'coöperatie met uitgesloten </a:t>
            </a:r>
            <a:r>
              <a:rPr lang="nl-NL" dirty="0" smtClean="0"/>
              <a:t>aansprakelijkheid</a:t>
            </a:r>
            <a:r>
              <a:rPr lang="nl-NL" dirty="0"/>
              <a:t>' (UA) opricht. </a:t>
            </a:r>
            <a:endParaRPr lang="nl-NL" dirty="0" smtClean="0"/>
          </a:p>
          <a:p>
            <a:pPr lvl="1"/>
            <a:endParaRPr lang="en-US" dirty="0"/>
          </a:p>
          <a:p>
            <a:r>
              <a:rPr lang="nl-NL" dirty="0"/>
              <a:t>Iedere coöperatie moet elk jaar de jaarstukken opstellen en openbaar </a:t>
            </a:r>
            <a:r>
              <a:rPr lang="nl-NL" dirty="0" smtClean="0"/>
              <a:t>maken.</a:t>
            </a:r>
            <a:endParaRPr lang="nl-NL" dirty="0"/>
          </a:p>
        </p:txBody>
      </p:sp>
    </p:spTree>
    <p:extLst>
      <p:ext uri="{BB962C8B-B14F-4D97-AF65-F5344CB8AC3E}">
        <p14:creationId xmlns:p14="http://schemas.microsoft.com/office/powerpoint/2010/main" val="7932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lstStyle/>
          <a:p>
            <a:r>
              <a:rPr lang="en-US" dirty="0" smtClean="0"/>
              <a:t>4 </a:t>
            </a:r>
            <a:r>
              <a:rPr lang="nl-NL" dirty="0" smtClean="0"/>
              <a:t>ondernemingsvormen:</a:t>
            </a:r>
          </a:p>
          <a:p>
            <a:r>
              <a:rPr lang="en-US" dirty="0" smtClean="0"/>
              <a:t>NV (</a:t>
            </a:r>
            <a:r>
              <a:rPr lang="nl-NL" dirty="0" smtClean="0"/>
              <a:t>Naamloze Vennootschap</a:t>
            </a:r>
            <a:r>
              <a:rPr lang="en-US" dirty="0" smtClean="0"/>
              <a:t>)</a:t>
            </a:r>
          </a:p>
          <a:p>
            <a:r>
              <a:rPr lang="nl-NL" dirty="0" smtClean="0"/>
              <a:t>Stichting</a:t>
            </a:r>
          </a:p>
          <a:p>
            <a:r>
              <a:rPr lang="nl-NL" dirty="0" smtClean="0"/>
              <a:t>Vereniging</a:t>
            </a:r>
          </a:p>
          <a:p>
            <a:r>
              <a:rPr lang="nl-NL" dirty="0" smtClean="0"/>
              <a:t>Coöperatie</a:t>
            </a:r>
          </a:p>
          <a:p>
            <a:pPr marL="0" indent="0">
              <a:buNone/>
            </a:pPr>
            <a:endParaRPr lang="nl-NL" dirty="0"/>
          </a:p>
        </p:txBody>
      </p:sp>
    </p:spTree>
    <p:extLst>
      <p:ext uri="{BB962C8B-B14F-4D97-AF65-F5344CB8AC3E}">
        <p14:creationId xmlns:p14="http://schemas.microsoft.com/office/powerpoint/2010/main" val="78970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rechtsvorm kies </a:t>
            </a:r>
            <a:r>
              <a:rPr lang="en-US" dirty="0" smtClean="0"/>
              <a:t>je?</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sz="2800" dirty="0"/>
              <a:t>P</a:t>
            </a:r>
            <a:r>
              <a:rPr lang="nl-NL" sz="2800" dirty="0" smtClean="0"/>
              <a:t>ersoonlijke overwegingen</a:t>
            </a:r>
          </a:p>
          <a:p>
            <a:pPr lvl="2"/>
            <a:r>
              <a:rPr lang="nl-NL" sz="2000" dirty="0" smtClean="0"/>
              <a:t>veiligstellen van </a:t>
            </a:r>
            <a:r>
              <a:rPr lang="nl-NL" sz="2000" dirty="0" err="1" smtClean="0"/>
              <a:t>privé-vermogen</a:t>
            </a:r>
            <a:endParaRPr lang="nl-NL" sz="2000" dirty="0" smtClean="0"/>
          </a:p>
          <a:p>
            <a:r>
              <a:rPr lang="nl-NL" sz="2800" dirty="0"/>
              <a:t>B</a:t>
            </a:r>
            <a:r>
              <a:rPr lang="nl-NL" sz="2800" dirty="0" smtClean="0"/>
              <a:t>edrijfseconomische overwegingen</a:t>
            </a:r>
          </a:p>
          <a:p>
            <a:pPr lvl="2"/>
            <a:r>
              <a:rPr lang="nl-NL" sz="2000" dirty="0" smtClean="0"/>
              <a:t>hoeveel eigen vermogen heb je nodig?</a:t>
            </a:r>
          </a:p>
          <a:p>
            <a:pPr lvl="2"/>
            <a:r>
              <a:rPr lang="nl-NL" sz="2000" dirty="0" smtClean="0"/>
              <a:t>fusies en uitbreidingen</a:t>
            </a:r>
          </a:p>
          <a:p>
            <a:r>
              <a:rPr lang="nl-NL" sz="2800" dirty="0" smtClean="0"/>
              <a:t>Fiscale overwegingen</a:t>
            </a:r>
          </a:p>
          <a:p>
            <a:pPr lvl="2"/>
            <a:r>
              <a:rPr lang="nl-NL" sz="2000" dirty="0" smtClean="0"/>
              <a:t>hoe betaal je zo weinig mogelijk belasting?</a:t>
            </a:r>
          </a:p>
          <a:p>
            <a:r>
              <a:rPr lang="nl-NL" sz="2800" dirty="0"/>
              <a:t>W</a:t>
            </a:r>
            <a:r>
              <a:rPr lang="nl-NL" sz="2800" dirty="0" smtClean="0"/>
              <a:t>ettelijke regelingen</a:t>
            </a:r>
          </a:p>
          <a:p>
            <a:pPr lvl="2"/>
            <a:r>
              <a:rPr lang="nl-NL" sz="2000" dirty="0" smtClean="0"/>
              <a:t>publicatieplicht ontlopen</a:t>
            </a:r>
          </a:p>
          <a:p>
            <a:endParaRPr lang="nl-NL" dirty="0"/>
          </a:p>
        </p:txBody>
      </p:sp>
    </p:spTree>
    <p:extLst>
      <p:ext uri="{BB962C8B-B14F-4D97-AF65-F5344CB8AC3E}">
        <p14:creationId xmlns:p14="http://schemas.microsoft.com/office/powerpoint/2010/main" val="1446469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Samenvatting</a:t>
            </a:r>
            <a:endParaRPr lang="nl-NL" dirty="0"/>
          </a:p>
        </p:txBody>
      </p:sp>
      <p:sp>
        <p:nvSpPr>
          <p:cNvPr id="3" name="Tijdelijke aanduiding voor inhoud 2"/>
          <p:cNvSpPr>
            <a:spLocks noGrp="1"/>
          </p:cNvSpPr>
          <p:nvPr>
            <p:ph idx="1"/>
          </p:nvPr>
        </p:nvSpPr>
        <p:spPr/>
        <p:txBody>
          <a:bodyPr/>
          <a:lstStyle/>
          <a:p>
            <a:r>
              <a:rPr lang="nl-NL" dirty="0" smtClean="0"/>
              <a:t>Je kent nu de 9 belangrijkste rechtsvormen.</a:t>
            </a:r>
          </a:p>
          <a:p>
            <a:pPr lvl="1"/>
            <a:r>
              <a:rPr lang="nl-NL" dirty="0" smtClean="0"/>
              <a:t>4 variaties op een eenmanszaak</a:t>
            </a:r>
          </a:p>
          <a:p>
            <a:pPr lvl="1"/>
            <a:r>
              <a:rPr lang="nl-NL" dirty="0" smtClean="0"/>
              <a:t>3 zakelijke rechtspersonen</a:t>
            </a:r>
          </a:p>
          <a:p>
            <a:pPr lvl="1"/>
            <a:r>
              <a:rPr lang="nl-NL" dirty="0" smtClean="0"/>
              <a:t>2 varianten zonder winstoogmerk</a:t>
            </a:r>
          </a:p>
          <a:p>
            <a:r>
              <a:rPr lang="nl-NL" dirty="0" smtClean="0"/>
              <a:t>De manier waarop de aansprakelijkheid is geregeld, verschilt per rechtsvorm</a:t>
            </a:r>
            <a:r>
              <a:rPr lang="en-US" dirty="0" smtClean="0"/>
              <a:t>.</a:t>
            </a:r>
            <a:endParaRPr lang="nl-NL" dirty="0"/>
          </a:p>
          <a:p>
            <a:endParaRPr lang="nl-NL" dirty="0"/>
          </a:p>
        </p:txBody>
      </p:sp>
    </p:spTree>
    <p:extLst>
      <p:ext uri="{BB962C8B-B14F-4D97-AF65-F5344CB8AC3E}">
        <p14:creationId xmlns:p14="http://schemas.microsoft.com/office/powerpoint/2010/main" val="2299971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endParaRPr lang="nl-NL" dirty="0"/>
          </a:p>
        </p:txBody>
      </p:sp>
      <p:sp>
        <p:nvSpPr>
          <p:cNvPr id="3" name="Tijdelijke aanduiding voor inhoud 2"/>
          <p:cNvSpPr>
            <a:spLocks noGrp="1"/>
          </p:cNvSpPr>
          <p:nvPr>
            <p:ph idx="1"/>
          </p:nvPr>
        </p:nvSpPr>
        <p:spPr/>
        <p:txBody>
          <a:bodyPr>
            <a:normAutofit/>
          </a:bodyPr>
          <a:lstStyle/>
          <a:p>
            <a:r>
              <a:rPr lang="nl-NL" sz="2800" dirty="0" smtClean="0"/>
              <a:t>Oefen met het omrekenen van prijzen</a:t>
            </a:r>
          </a:p>
          <a:p>
            <a:pPr lvl="1"/>
            <a:r>
              <a:rPr lang="nl-NL" dirty="0" smtClean="0"/>
              <a:t>Incl. </a:t>
            </a:r>
            <a:r>
              <a:rPr lang="nl-NL" dirty="0" smtClean="0">
                <a:sym typeface="Wingdings" panose="05000000000000000000" pitchFamily="2" charset="2"/>
              </a:rPr>
              <a:t></a:t>
            </a:r>
            <a:r>
              <a:rPr lang="nl-NL" dirty="0" smtClean="0"/>
              <a:t> excl. BTW</a:t>
            </a:r>
          </a:p>
          <a:p>
            <a:r>
              <a:rPr lang="nl-NL" dirty="0" smtClean="0"/>
              <a:t>Maak een verslag over het kapitaal </a:t>
            </a:r>
            <a:r>
              <a:rPr lang="en-US" dirty="0" smtClean="0"/>
              <a:t>in de BV/NV (</a:t>
            </a:r>
            <a:r>
              <a:rPr lang="en-US" dirty="0" err="1" smtClean="0"/>
              <a:t>zie</a:t>
            </a:r>
            <a:r>
              <a:rPr lang="en-US" dirty="0" smtClean="0"/>
              <a:t> </a:t>
            </a:r>
            <a:r>
              <a:rPr lang="en-US" dirty="0" err="1" smtClean="0"/>
              <a:t>volgende</a:t>
            </a:r>
            <a:r>
              <a:rPr lang="en-US" dirty="0" smtClean="0"/>
              <a:t> </a:t>
            </a:r>
            <a:r>
              <a:rPr lang="en-US" dirty="0" err="1" smtClean="0"/>
              <a:t>dia</a:t>
            </a:r>
            <a:r>
              <a:rPr lang="en-US" dirty="0" smtClean="0"/>
              <a:t>)</a:t>
            </a:r>
          </a:p>
          <a:p>
            <a:pPr marL="457200" lvl="1" indent="0">
              <a:buNone/>
            </a:pPr>
            <a:endParaRPr lang="nl-NL" dirty="0"/>
          </a:p>
          <a:p>
            <a:pPr marL="0" indent="0">
              <a:buNone/>
            </a:pPr>
            <a:endParaRPr lang="nl-NL" dirty="0"/>
          </a:p>
        </p:txBody>
      </p:sp>
    </p:spTree>
    <p:extLst>
      <p:ext uri="{BB962C8B-B14F-4D97-AF65-F5344CB8AC3E}">
        <p14:creationId xmlns:p14="http://schemas.microsoft.com/office/powerpoint/2010/main" val="2179982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r>
              <a:rPr lang="en-US" dirty="0" smtClean="0"/>
              <a:t> BV en NV</a:t>
            </a:r>
            <a:endParaRPr lang="nl-NL" dirty="0"/>
          </a:p>
        </p:txBody>
      </p:sp>
      <p:sp>
        <p:nvSpPr>
          <p:cNvPr id="3" name="Tijdelijke aanduiding voor inhoud 2"/>
          <p:cNvSpPr>
            <a:spLocks noGrp="1"/>
          </p:cNvSpPr>
          <p:nvPr>
            <p:ph idx="1"/>
          </p:nvPr>
        </p:nvSpPr>
        <p:spPr>
          <a:xfrm>
            <a:off x="1295401" y="2556932"/>
            <a:ext cx="9601196" cy="1229457"/>
          </a:xfrm>
        </p:spPr>
        <p:txBody>
          <a:bodyPr>
            <a:normAutofit/>
          </a:bodyPr>
          <a:lstStyle/>
          <a:p>
            <a:r>
              <a:rPr lang="nl-NL" dirty="0" smtClean="0"/>
              <a:t>Zet in een verslag hoe het kapitaal van de BV en NV is opgebouwd. Maak hierin duidelijk wat onderstaande begrippen betekenen en wat ze met </a:t>
            </a:r>
            <a:r>
              <a:rPr lang="nl-NL" dirty="0"/>
              <a:t>e</a:t>
            </a:r>
            <a:r>
              <a:rPr lang="nl-NL" dirty="0" smtClean="0"/>
              <a:t>lkaar te maken hebben</a:t>
            </a:r>
            <a:r>
              <a:rPr lang="en-US" dirty="0" smtClean="0"/>
              <a:t>:</a:t>
            </a:r>
          </a:p>
        </p:txBody>
      </p:sp>
      <p:sp>
        <p:nvSpPr>
          <p:cNvPr id="5" name="Tekstvak 4"/>
          <p:cNvSpPr txBox="1"/>
          <p:nvPr/>
        </p:nvSpPr>
        <p:spPr>
          <a:xfrm>
            <a:off x="1295401" y="3889419"/>
            <a:ext cx="4152361" cy="175432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nl-NL" sz="2000" dirty="0" smtClean="0"/>
              <a:t>Maatschappelijk kapitaal</a:t>
            </a:r>
          </a:p>
          <a:p>
            <a:pPr marL="285750" indent="-285750">
              <a:lnSpc>
                <a:spcPct val="90000"/>
              </a:lnSpc>
              <a:buFont typeface="Arial" panose="020B0604020202020204" pitchFamily="34" charset="0"/>
              <a:buChar char="•"/>
            </a:pPr>
            <a:r>
              <a:rPr lang="nl-NL" sz="2000" dirty="0" smtClean="0"/>
              <a:t>Geplaatst kapitaal</a:t>
            </a:r>
          </a:p>
          <a:p>
            <a:pPr marL="285750" indent="-285750">
              <a:lnSpc>
                <a:spcPct val="90000"/>
              </a:lnSpc>
              <a:buFont typeface="Arial" panose="020B0604020202020204" pitchFamily="34" charset="0"/>
              <a:buChar char="•"/>
            </a:pPr>
            <a:r>
              <a:rPr lang="nl-NL" sz="2000" dirty="0" smtClean="0"/>
              <a:t>Gestort kapitaal</a:t>
            </a:r>
          </a:p>
          <a:p>
            <a:pPr marL="285750" indent="-285750">
              <a:lnSpc>
                <a:spcPct val="90000"/>
              </a:lnSpc>
              <a:buFont typeface="Arial" panose="020B0604020202020204" pitchFamily="34" charset="0"/>
              <a:buChar char="•"/>
            </a:pPr>
            <a:r>
              <a:rPr lang="nl-NL" sz="2000" dirty="0" smtClean="0"/>
              <a:t>Nominale waarde</a:t>
            </a:r>
          </a:p>
          <a:p>
            <a:pPr marL="285750" indent="-285750">
              <a:lnSpc>
                <a:spcPct val="90000"/>
              </a:lnSpc>
              <a:buFont typeface="Arial" panose="020B0604020202020204" pitchFamily="34" charset="0"/>
              <a:buChar char="•"/>
            </a:pPr>
            <a:r>
              <a:rPr lang="nl-NL" sz="2000" dirty="0" smtClean="0">
                <a:sym typeface="Symbol" panose="05050102010706020507" pitchFamily="18" charset="2"/>
              </a:rPr>
              <a:t>Agioreserve</a:t>
            </a:r>
          </a:p>
          <a:p>
            <a:endParaRPr lang="nl-NL" dirty="0"/>
          </a:p>
        </p:txBody>
      </p:sp>
      <p:sp>
        <p:nvSpPr>
          <p:cNvPr id="6" name="Tekstvak 5"/>
          <p:cNvSpPr txBox="1"/>
          <p:nvPr/>
        </p:nvSpPr>
        <p:spPr>
          <a:xfrm>
            <a:off x="5859888" y="3786389"/>
            <a:ext cx="4082603" cy="1600438"/>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sym typeface="Symbol" panose="05050102010706020507" pitchFamily="18" charset="2"/>
              </a:rPr>
              <a:t>Relatie tussen Eigen Vermogen en Nominale waarde (formule)</a:t>
            </a:r>
          </a:p>
          <a:p>
            <a:pPr marL="285750" indent="-285750">
              <a:buFont typeface="Arial" panose="020B0604020202020204" pitchFamily="34" charset="0"/>
              <a:buChar char="•"/>
            </a:pPr>
            <a:r>
              <a:rPr lang="nl-NL" sz="2000" dirty="0" smtClean="0"/>
              <a:t>Koers (alleen bij</a:t>
            </a:r>
            <a:r>
              <a:rPr lang="en-US" sz="2000" dirty="0" smtClean="0"/>
              <a:t> </a:t>
            </a:r>
            <a:r>
              <a:rPr lang="en-US" sz="2000" dirty="0"/>
              <a:t>NV)</a:t>
            </a:r>
          </a:p>
          <a:p>
            <a:pPr marL="285750" indent="-285750">
              <a:buFont typeface="Arial" panose="020B0604020202020204" pitchFamily="34" charset="0"/>
              <a:buChar char="•"/>
            </a:pPr>
            <a:r>
              <a:rPr lang="nl-NL" sz="2000" dirty="0" smtClean="0"/>
              <a:t>Intrinsieke</a:t>
            </a:r>
            <a:r>
              <a:rPr lang="en-US" sz="2000" dirty="0" smtClean="0"/>
              <a:t> </a:t>
            </a:r>
            <a:r>
              <a:rPr lang="nl-NL" sz="2000" dirty="0" smtClean="0"/>
              <a:t>waarde</a:t>
            </a:r>
          </a:p>
          <a:p>
            <a:endParaRPr lang="nl-NL" dirty="0"/>
          </a:p>
        </p:txBody>
      </p:sp>
    </p:spTree>
    <p:extLst>
      <p:ext uri="{BB962C8B-B14F-4D97-AF65-F5344CB8AC3E}">
        <p14:creationId xmlns:p14="http://schemas.microsoft.com/office/powerpoint/2010/main" val="21470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Leerdoe</a:t>
            </a:r>
            <a:r>
              <a:rPr lang="en-US" dirty="0" err="1" smtClean="0"/>
              <a:t>lstellingen</a:t>
            </a:r>
            <a:endParaRPr lang="nl-NL" dirty="0"/>
          </a:p>
        </p:txBody>
      </p:sp>
      <p:sp>
        <p:nvSpPr>
          <p:cNvPr id="3" name="Tijdelijke aanduiding voor inhoud 2"/>
          <p:cNvSpPr>
            <a:spLocks noGrp="1"/>
          </p:cNvSpPr>
          <p:nvPr>
            <p:ph idx="1"/>
          </p:nvPr>
        </p:nvSpPr>
        <p:spPr/>
        <p:txBody>
          <a:bodyPr/>
          <a:lstStyle/>
          <a:p>
            <a:r>
              <a:rPr lang="nl-NL" dirty="0" smtClean="0"/>
              <a:t>Weten welke ondernemingsvormen er zijn.</a:t>
            </a:r>
          </a:p>
          <a:p>
            <a:r>
              <a:rPr lang="nl-NL" dirty="0" smtClean="0"/>
              <a:t>Voordelen en beperkingen kennen.</a:t>
            </a:r>
          </a:p>
          <a:p>
            <a:r>
              <a:rPr lang="nl-NL" dirty="0" smtClean="0"/>
              <a:t>Inschatting kunnen maken welke ondernemingsvorm in een bepaalde situatie het beste is.</a:t>
            </a:r>
            <a:endParaRPr lang="nl-NL" dirty="0"/>
          </a:p>
        </p:txBody>
      </p:sp>
    </p:spTree>
    <p:extLst>
      <p:ext uri="{BB962C8B-B14F-4D97-AF65-F5344CB8AC3E}">
        <p14:creationId xmlns:p14="http://schemas.microsoft.com/office/powerpoint/2010/main" val="407501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Naamloze vennootschap</a:t>
            </a:r>
            <a:endParaRPr lang="nl-NL" dirty="0"/>
          </a:p>
        </p:txBody>
      </p:sp>
      <p:sp>
        <p:nvSpPr>
          <p:cNvPr id="3" name="Tijdelijke aanduiding voor inhoud 2"/>
          <p:cNvSpPr>
            <a:spLocks noGrp="1"/>
          </p:cNvSpPr>
          <p:nvPr>
            <p:ph idx="1"/>
          </p:nvPr>
        </p:nvSpPr>
        <p:spPr>
          <a:xfrm>
            <a:off x="1295401" y="2556931"/>
            <a:ext cx="9601196" cy="3393107"/>
          </a:xfrm>
        </p:spPr>
        <p:txBody>
          <a:bodyPr>
            <a:normAutofit lnSpcReduction="10000"/>
          </a:bodyPr>
          <a:lstStyle/>
          <a:p>
            <a:r>
              <a:rPr lang="nl-NL" dirty="0"/>
              <a:t>Een naamloze vennootschap (nv) is een vennootschap waarvan het kapitaal is verdeeld in aandelen, net zoals bij de besloten vennootschap (bv). </a:t>
            </a:r>
            <a:endParaRPr lang="nl-NL" dirty="0" smtClean="0"/>
          </a:p>
          <a:p>
            <a:r>
              <a:rPr lang="en-US" dirty="0" smtClean="0"/>
              <a:t>NV is </a:t>
            </a:r>
            <a:r>
              <a:rPr lang="nl-NL" dirty="0" smtClean="0"/>
              <a:t>een rechtspersoon</a:t>
            </a:r>
            <a:r>
              <a:rPr lang="en-US" dirty="0" smtClean="0"/>
              <a:t>.</a:t>
            </a:r>
            <a:endParaRPr lang="nl-NL" dirty="0" smtClean="0"/>
          </a:p>
          <a:p>
            <a:r>
              <a:rPr lang="nl-NL" dirty="0" smtClean="0"/>
              <a:t>Een </a:t>
            </a:r>
            <a:r>
              <a:rPr lang="nl-NL" dirty="0"/>
              <a:t>belangrijk verschil is dat de aandelen van een nv overdraagbaar zijn. In de statuten van de bv moet een 'blokkeringsregeling' staan, in de statuten van een nv </a:t>
            </a:r>
            <a:r>
              <a:rPr lang="nl-NL" dirty="0" err="1"/>
              <a:t>mág</a:t>
            </a:r>
            <a:r>
              <a:rPr lang="nl-NL" dirty="0"/>
              <a:t> deze regeling staan. Verder kan de nv overdraagbare aandelen uitgeven, die verhandelbaar zijn op de beurs ('aandelen aan toonder</a:t>
            </a:r>
            <a:r>
              <a:rPr lang="nl-NL" dirty="0" smtClean="0"/>
              <a:t>'), </a:t>
            </a:r>
            <a:r>
              <a:rPr lang="nl-NL" dirty="0"/>
              <a:t>dat wil zeggen dat </a:t>
            </a:r>
            <a:r>
              <a:rPr lang="nl-NL" dirty="0" smtClean="0"/>
              <a:t>je </a:t>
            </a:r>
            <a:r>
              <a:rPr lang="nl-NL" dirty="0"/>
              <a:t>ze zonder tussenkomst van een notaris kunt verkopen aan een ander</a:t>
            </a:r>
            <a:r>
              <a:rPr lang="nl-NL" dirty="0" smtClean="0"/>
              <a:t>.</a:t>
            </a:r>
            <a:endParaRPr lang="nl-NL" dirty="0"/>
          </a:p>
        </p:txBody>
      </p:sp>
    </p:spTree>
    <p:extLst>
      <p:ext uri="{BB962C8B-B14F-4D97-AF65-F5344CB8AC3E}">
        <p14:creationId xmlns:p14="http://schemas.microsoft.com/office/powerpoint/2010/main" val="355961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Blokkeringsregeling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Sinds de invoering van de </a:t>
            </a:r>
            <a:r>
              <a:rPr lang="nl-NL" dirty="0" err="1"/>
              <a:t>Flex</a:t>
            </a:r>
            <a:r>
              <a:rPr lang="nl-NL" dirty="0"/>
              <a:t>-BV is de verplichte blokkeringsregeling uit de wet verdwenen en vervangen door een aanbiedingsregeling. Die aanbiedingsregeling komt in grote lijnen overeen met de “oude” blokkeringsregeling, maar de blokkeringsregeling is niet langer verplicht. De statuten mogen bepalen dat aandeelhouders geheel vrij zijn als ze hun aandelen willen verkopen, aan wie ze verkopen en tegen welke prijs. </a:t>
            </a:r>
          </a:p>
        </p:txBody>
      </p:sp>
    </p:spTree>
    <p:extLst>
      <p:ext uri="{BB962C8B-B14F-4D97-AF65-F5344CB8AC3E}">
        <p14:creationId xmlns:p14="http://schemas.microsoft.com/office/powerpoint/2010/main" val="322905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NV</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Oprichting: Voor </a:t>
            </a:r>
            <a:r>
              <a:rPr lang="nl-NL" dirty="0"/>
              <a:t>het oprichten van een naamloze vennootschap gelden vrijwel dezelfde eisen als bij het oprichten van een besloten vennootschap. </a:t>
            </a:r>
            <a:r>
              <a:rPr lang="nl-NL" dirty="0" smtClean="0"/>
              <a:t>Echter geldt er bij de NV een voorschrift dat er een verplicht </a:t>
            </a:r>
            <a:r>
              <a:rPr lang="nl-NL" dirty="0"/>
              <a:t>minimumkapitaal </a:t>
            </a:r>
            <a:r>
              <a:rPr lang="nl-NL" dirty="0" smtClean="0"/>
              <a:t>van</a:t>
            </a:r>
            <a:r>
              <a:rPr lang="nl-NL" dirty="0"/>
              <a:t> 45.000 </a:t>
            </a:r>
            <a:r>
              <a:rPr lang="nl-NL" dirty="0" smtClean="0"/>
              <a:t>euro in de NV gestort moet worden.</a:t>
            </a:r>
          </a:p>
          <a:p>
            <a:r>
              <a:rPr lang="nl-NL" dirty="0" smtClean="0"/>
              <a:t>De </a:t>
            </a:r>
            <a:r>
              <a:rPr lang="nl-NL" dirty="0"/>
              <a:t>bv en nv moeten </a:t>
            </a:r>
            <a:r>
              <a:rPr lang="nl-NL" dirty="0" smtClean="0"/>
              <a:t>jaarstukken</a:t>
            </a:r>
            <a:r>
              <a:rPr lang="nl-NL" dirty="0"/>
              <a:t> </a:t>
            </a:r>
            <a:r>
              <a:rPr lang="nl-NL" dirty="0" smtClean="0"/>
              <a:t>opstellen </a:t>
            </a:r>
            <a:r>
              <a:rPr lang="nl-NL" dirty="0"/>
              <a:t>en inleveren bij de KvK. De wijze waarop dit moet gebeuren, hangt af van de grootte en omvang van het bedrijf</a:t>
            </a:r>
            <a:r>
              <a:rPr lang="nl-NL" dirty="0" smtClean="0"/>
              <a:t>.</a:t>
            </a:r>
          </a:p>
          <a:p>
            <a:r>
              <a:rPr lang="nl-NL" dirty="0" smtClean="0"/>
              <a:t>Aansprakelijkheid, geldt hetzelfde als voor </a:t>
            </a:r>
            <a:r>
              <a:rPr lang="en-US" dirty="0" smtClean="0"/>
              <a:t>de BV.</a:t>
            </a:r>
            <a:endParaRPr lang="nl-NL" dirty="0" smtClean="0"/>
          </a:p>
          <a:p>
            <a:endParaRPr lang="nl-NL" dirty="0"/>
          </a:p>
        </p:txBody>
      </p:sp>
    </p:spTree>
    <p:extLst>
      <p:ext uri="{BB962C8B-B14F-4D97-AF65-F5344CB8AC3E}">
        <p14:creationId xmlns:p14="http://schemas.microsoft.com/office/powerpoint/2010/main" val="3033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NV</a:t>
            </a:r>
            <a:endParaRPr lang="nl-NL" dirty="0"/>
          </a:p>
        </p:txBody>
      </p:sp>
      <p:sp>
        <p:nvSpPr>
          <p:cNvPr id="3" name="Tijdelijke aanduiding voor inhoud 2"/>
          <p:cNvSpPr>
            <a:spLocks noGrp="1"/>
          </p:cNvSpPr>
          <p:nvPr>
            <p:ph idx="1"/>
          </p:nvPr>
        </p:nvSpPr>
        <p:spPr>
          <a:xfrm>
            <a:off x="1295401" y="2556932"/>
            <a:ext cx="9601197" cy="3534775"/>
          </a:xfrm>
        </p:spPr>
        <p:txBody>
          <a:bodyPr>
            <a:normAutofit/>
          </a:bodyPr>
          <a:lstStyle/>
          <a:p>
            <a:r>
              <a:rPr lang="nl-NL" dirty="0" smtClean="0"/>
              <a:t>De aandeelhouders zijn de eigenaars van de NV.</a:t>
            </a:r>
          </a:p>
          <a:p>
            <a:r>
              <a:rPr lang="nl-NL" dirty="0" smtClean="0"/>
              <a:t>Bestuur: Directie voert de dagelijkse leiding</a:t>
            </a:r>
          </a:p>
          <a:p>
            <a:r>
              <a:rPr lang="nl-NL" dirty="0" smtClean="0"/>
              <a:t>Directeur hoeft zelf geen aandelen te hebben</a:t>
            </a:r>
          </a:p>
          <a:p>
            <a:pPr lvl="1"/>
            <a:r>
              <a:rPr lang="nl-NL" sz="2400" dirty="0" smtClean="0"/>
              <a:t>maar heeft ze meestal wel (prestatiebeloning)</a:t>
            </a:r>
          </a:p>
        </p:txBody>
      </p:sp>
    </p:spTree>
    <p:extLst>
      <p:ext uri="{BB962C8B-B14F-4D97-AF65-F5344CB8AC3E}">
        <p14:creationId xmlns:p14="http://schemas.microsoft.com/office/powerpoint/2010/main" val="2371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NV</a:t>
            </a:r>
            <a:endParaRPr lang="nl-NL" dirty="0"/>
          </a:p>
        </p:txBody>
      </p:sp>
      <p:sp>
        <p:nvSpPr>
          <p:cNvPr id="3" name="Tijdelijke aanduiding voor inhoud 2"/>
          <p:cNvSpPr>
            <a:spLocks noGrp="1"/>
          </p:cNvSpPr>
          <p:nvPr>
            <p:ph idx="1"/>
          </p:nvPr>
        </p:nvSpPr>
        <p:spPr/>
        <p:txBody>
          <a:bodyPr>
            <a:normAutofit/>
          </a:bodyPr>
          <a:lstStyle/>
          <a:p>
            <a:r>
              <a:rPr lang="nl-NL" dirty="0"/>
              <a:t>Aandeelhouders kiezen een aantal commissarissen. Commissarissen houden toezicht op directie</a:t>
            </a:r>
          </a:p>
          <a:p>
            <a:r>
              <a:rPr lang="nl-NL" dirty="0"/>
              <a:t>Aandeelhouders kunnen directie ontslaan:</a:t>
            </a:r>
          </a:p>
          <a:p>
            <a:pPr lvl="1"/>
            <a:r>
              <a:rPr lang="nl-NL" sz="2400" dirty="0"/>
              <a:t>wanbestuur</a:t>
            </a:r>
          </a:p>
          <a:p>
            <a:pPr lvl="1"/>
            <a:r>
              <a:rPr lang="nl-NL" sz="2400" dirty="0"/>
              <a:t>vijandige overname</a:t>
            </a:r>
          </a:p>
          <a:p>
            <a:endParaRPr lang="nl-NL" dirty="0"/>
          </a:p>
        </p:txBody>
      </p:sp>
    </p:spTree>
    <p:extLst>
      <p:ext uri="{BB962C8B-B14F-4D97-AF65-F5344CB8AC3E}">
        <p14:creationId xmlns:p14="http://schemas.microsoft.com/office/powerpoint/2010/main" val="5851298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598</TotalTime>
  <Words>1320</Words>
  <Application>Microsoft Office PowerPoint</Application>
  <PresentationFormat>Breedbeeld</PresentationFormat>
  <Paragraphs>162</Paragraphs>
  <Slides>33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Garamond</vt:lpstr>
      <vt:lpstr>Symbol</vt:lpstr>
      <vt:lpstr>Wingdings</vt:lpstr>
      <vt:lpstr>Organisch</vt:lpstr>
      <vt:lpstr>Belasting &amp; Wetgeving</vt:lpstr>
      <vt:lpstr>Agenda</vt:lpstr>
      <vt:lpstr>Vandaag</vt:lpstr>
      <vt:lpstr>Leerdoelstellingen</vt:lpstr>
      <vt:lpstr>Naamloze vennootschap</vt:lpstr>
      <vt:lpstr>Blokkeringsregeling</vt:lpstr>
      <vt:lpstr>NV</vt:lpstr>
      <vt:lpstr>NV</vt:lpstr>
      <vt:lpstr>NV</vt:lpstr>
      <vt:lpstr>Oefening met BTW</vt:lpstr>
      <vt:lpstr>Stichting</vt:lpstr>
      <vt:lpstr>Oprichting stichting</vt:lpstr>
      <vt:lpstr>Statuten</vt:lpstr>
      <vt:lpstr>Organisatie stichting</vt:lpstr>
      <vt:lpstr>Aansprakelijkheid bestuurders</vt:lpstr>
      <vt:lpstr>Vereniging</vt:lpstr>
      <vt:lpstr>Organisatie van een vereniging</vt:lpstr>
      <vt:lpstr>Soorten verenigingen</vt:lpstr>
      <vt:lpstr>Vereniging met volledige rechtsbevoegdheid</vt:lpstr>
      <vt:lpstr>Vereniging met volledige rechtsbevoegdheid</vt:lpstr>
      <vt:lpstr>Vereniging met beperkte rechtsbevoegdheid</vt:lpstr>
      <vt:lpstr>Vereniging</vt:lpstr>
      <vt:lpstr>Vereniging</vt:lpstr>
      <vt:lpstr>Coöperatie </vt:lpstr>
      <vt:lpstr>Coöperatie</vt:lpstr>
      <vt:lpstr>Bedrijfscoöperatie</vt:lpstr>
      <vt:lpstr>Ondernemerscoöperatie</vt:lpstr>
      <vt:lpstr>Oprichting Coöperatie</vt:lpstr>
      <vt:lpstr>Aansprakelijkheid Coöperatie</vt:lpstr>
      <vt:lpstr>Welke rechtsvorm kies je?</vt:lpstr>
      <vt:lpstr>Samenvatting</vt:lpstr>
      <vt:lpstr>Huiswerk</vt:lpstr>
      <vt:lpstr>Huiswerk BV en NV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&amp; Wetgeving</dc:title>
  <dc:creator>Manuela &amp; Michelle</dc:creator>
  <cp:lastModifiedBy>Compaq</cp:lastModifiedBy>
  <cp:revision>56</cp:revision>
  <dcterms:created xsi:type="dcterms:W3CDTF">2014-03-04T09:55:44Z</dcterms:created>
  <dcterms:modified xsi:type="dcterms:W3CDTF">2015-01-05T11:35:30Z</dcterms:modified>
</cp:coreProperties>
</file>